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2" r:id="rId3"/>
    <p:sldId id="263" r:id="rId4"/>
    <p:sldId id="274" r:id="rId5"/>
    <p:sldId id="275" r:id="rId6"/>
    <p:sldId id="261" r:id="rId7"/>
    <p:sldId id="264" r:id="rId8"/>
    <p:sldId id="259" r:id="rId9"/>
    <p:sldId id="266" r:id="rId10"/>
    <p:sldId id="268" r:id="rId11"/>
    <p:sldId id="272" r:id="rId12"/>
    <p:sldId id="260" r:id="rId13"/>
    <p:sldId id="273" r:id="rId14"/>
    <p:sldId id="267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91" d="100"/>
          <a:sy n="91" d="100"/>
        </p:scale>
        <p:origin x="2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82923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600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9722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3144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11135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7619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0615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687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1095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40453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8491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A8AB3C7-0448-4B20-91C3-D10FE83BC3DC}" type="datetimeFigureOut">
              <a:rPr lang="en-IN" smtClean="0"/>
              <a:t>12-12-2023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6035B2D-5EB2-49BF-8B14-AF90AE8E8751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64922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garM21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sagar.maheshwari2020@vitbhopal.ac.in" TargetMode="External"/><Relationship Id="rId2" Type="http://schemas.openxmlformats.org/officeDocument/2006/relationships/hyperlink" Target="https://www.linkedin.com/in/sagar-maheshwari-3330b6166/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hyperlink" Target="https://github.com/SagarM21/V-Social" TargetMode="External"/><Relationship Id="rId4" Type="http://schemas.openxmlformats.org/officeDocument/2006/relationships/hyperlink" Target="https://vesocial.vercel.app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SagarM21/proshop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sagar21.vercel.app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953B1-2D13-7EB4-7F7C-376CF1F0DF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Digital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FF79D3-3699-226B-D73D-263B156CA4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Sagar Maheshwari</a:t>
            </a:r>
          </a:p>
          <a:p>
            <a:r>
              <a:rPr lang="en-IN" dirty="0"/>
              <a:t>20Bai10339</a:t>
            </a:r>
          </a:p>
        </p:txBody>
      </p:sp>
    </p:spTree>
    <p:extLst>
      <p:ext uri="{BB962C8B-B14F-4D97-AF65-F5344CB8AC3E}">
        <p14:creationId xmlns:p14="http://schemas.microsoft.com/office/powerpoint/2010/main" val="3930816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D2030-53F5-9F5A-E40D-2E76A92DF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About myself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CBAC0-39E2-5A28-DF34-45EA9B20C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80658"/>
            <a:ext cx="10178322" cy="3593591"/>
          </a:xfrm>
        </p:spPr>
        <p:txBody>
          <a:bodyPr/>
          <a:lstStyle/>
          <a:p>
            <a:r>
              <a:rPr lang="en-IN" dirty="0"/>
              <a:t>I am a final year Computer Science and Engineering student at VIT Bhopal who is passionate about learning new technology,</a:t>
            </a:r>
          </a:p>
          <a:p>
            <a:r>
              <a:rPr lang="en-IN" dirty="0"/>
              <a:t>A lifelong learner who likes to build applications which are going to be used by millions.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68092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F074C-93E0-35CC-4F98-059799A05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education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5CEF-0C4E-2A43-465C-89153281B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97436"/>
            <a:ext cx="10178322" cy="3593591"/>
          </a:xfrm>
        </p:spPr>
        <p:txBody>
          <a:bodyPr/>
          <a:lstStyle/>
          <a:p>
            <a:r>
              <a:rPr lang="en-IN" dirty="0" err="1"/>
              <a:t>Kendriya</a:t>
            </a:r>
            <a:r>
              <a:rPr lang="en-IN" dirty="0"/>
              <a:t> Vidyalaya, </a:t>
            </a:r>
            <a:r>
              <a:rPr lang="en-IN" dirty="0" err="1"/>
              <a:t>Beawar</a:t>
            </a:r>
            <a:r>
              <a:rPr lang="en-IN" dirty="0"/>
              <a:t> (2017-2019)</a:t>
            </a:r>
          </a:p>
          <a:p>
            <a:r>
              <a:rPr lang="en-IN" dirty="0"/>
              <a:t>Allen Career Institute, Jaipur [JEE-Preparation] (2019-2020)</a:t>
            </a:r>
          </a:p>
          <a:p>
            <a:r>
              <a:rPr lang="en-IN" dirty="0"/>
              <a:t>Vellore Institute of Technology, Bhopal (2020-Ongoing) – </a:t>
            </a:r>
            <a:r>
              <a:rPr lang="en-IN" dirty="0" err="1"/>
              <a:t>B.Tech</a:t>
            </a:r>
            <a:r>
              <a:rPr lang="en-IN" dirty="0"/>
              <a:t> CSE with specialization in Artificial Intelligence and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457636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EF73B-4A83-CD26-D4C2-134327B4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90774"/>
            <a:ext cx="10178322" cy="1492132"/>
          </a:xfrm>
        </p:spPr>
        <p:txBody>
          <a:bodyPr/>
          <a:lstStyle/>
          <a:p>
            <a:r>
              <a:rPr lang="en-IN" dirty="0"/>
              <a:t>Technical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A030B-4702-8259-3CE8-5E4EF2061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81504"/>
            <a:ext cx="10178322" cy="3593591"/>
          </a:xfrm>
        </p:spPr>
        <p:txBody>
          <a:bodyPr/>
          <a:lstStyle/>
          <a:p>
            <a:r>
              <a:rPr lang="en-IN" dirty="0"/>
              <a:t>Database Management</a:t>
            </a:r>
          </a:p>
          <a:p>
            <a:r>
              <a:rPr lang="en-IN" dirty="0"/>
              <a:t>Full Stack Web Development (MERN)</a:t>
            </a:r>
          </a:p>
          <a:p>
            <a:r>
              <a:rPr lang="en-IN" dirty="0"/>
              <a:t>Coding (C++)</a:t>
            </a:r>
          </a:p>
          <a:p>
            <a:r>
              <a:rPr lang="en-IN" dirty="0"/>
              <a:t>React.js, Next.js, Express.js, Node.js, MongoDB, Redux, Context API, Bootstrap, Tailwind CSS, Material-UI, JavaScript</a:t>
            </a:r>
          </a:p>
          <a:p>
            <a:r>
              <a:rPr lang="en-IN" dirty="0"/>
              <a:t>GitHub: </a:t>
            </a:r>
            <a:r>
              <a:rPr lang="en-IN" u="sng" dirty="0">
                <a:solidFill>
                  <a:schemeClr val="accent3"/>
                </a:solidFill>
                <a:hlinkClick r:id="rId2"/>
              </a:rPr>
              <a:t>https://github.com/SagarM21</a:t>
            </a:r>
            <a:endParaRPr lang="en-IN" u="sng" dirty="0">
              <a:solidFill>
                <a:schemeClr val="accent3"/>
              </a:solidFill>
            </a:endParaRPr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2838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EF73B-4A83-CD26-D4C2-134327B4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90774"/>
            <a:ext cx="10178322" cy="1026965"/>
          </a:xfrm>
        </p:spPr>
        <p:txBody>
          <a:bodyPr/>
          <a:lstStyle/>
          <a:p>
            <a:r>
              <a:rPr lang="en-IN" dirty="0"/>
              <a:t>Work experience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A030B-4702-8259-3CE8-5E4EF2061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34517"/>
            <a:ext cx="10178322" cy="4723002"/>
          </a:xfrm>
        </p:spPr>
        <p:txBody>
          <a:bodyPr>
            <a:normAutofit/>
          </a:bodyPr>
          <a:lstStyle/>
          <a:p>
            <a:r>
              <a:rPr lang="en-IN" dirty="0" err="1"/>
              <a:t>Arishti</a:t>
            </a:r>
            <a:r>
              <a:rPr lang="en-IN" dirty="0"/>
              <a:t> </a:t>
            </a:r>
            <a:r>
              <a:rPr lang="en-IN" dirty="0" err="1"/>
              <a:t>CyberTech</a:t>
            </a:r>
            <a:r>
              <a:rPr lang="en-IN" dirty="0"/>
              <a:t> (Full Stack Developer, September’22 - Present)</a:t>
            </a:r>
          </a:p>
          <a:p>
            <a:pPr lvl="1"/>
            <a:r>
              <a:rPr lang="en-US" sz="1400" dirty="0"/>
              <a:t>Building a secure chat web application with the MERN stack, establishing bi-directional communication with the mobile app. </a:t>
            </a:r>
          </a:p>
          <a:p>
            <a:pPr lvl="1"/>
            <a:r>
              <a:rPr lang="en-US" sz="1400" dirty="0"/>
              <a:t>Revitalized the admin panel, introducing agile features such as an audit module and KMS keys, resulting in an impressive 70% increase in efficiency. </a:t>
            </a:r>
          </a:p>
          <a:p>
            <a:pPr lvl="1"/>
            <a:r>
              <a:rPr lang="en-US" sz="1400" dirty="0"/>
              <a:t>Strengthened security and integrated the Stripe payment gateway while fortifying the admin panel against NoSQL injections with rigorous client-server validations.</a:t>
            </a:r>
            <a:endParaRPr lang="en-IN" sz="1400" dirty="0"/>
          </a:p>
          <a:p>
            <a:r>
              <a:rPr lang="en-IN" dirty="0"/>
              <a:t>Doosra College (Frontend Developer, July’22 – August’22)</a:t>
            </a:r>
          </a:p>
          <a:p>
            <a:pPr lvl="1"/>
            <a:r>
              <a:rPr lang="en-US" sz="1400" dirty="0"/>
              <a:t>Developed a comprehensive website entirely from scratch, utilizing Next.js as the framework, and JavaScript for programming.</a:t>
            </a:r>
          </a:p>
          <a:p>
            <a:pPr lvl="1"/>
            <a:r>
              <a:rPr lang="en-US" sz="1400" dirty="0"/>
              <a:t>Utilized tailwind CSS for styling, framer motion, and other top- tier </a:t>
            </a:r>
            <a:r>
              <a:rPr lang="en-US" sz="1400" dirty="0" err="1"/>
              <a:t>npm</a:t>
            </a:r>
            <a:r>
              <a:rPr lang="en-US" sz="1400" dirty="0"/>
              <a:t> packages to ensure the highest quality of design and functionality.</a:t>
            </a:r>
            <a:endParaRPr lang="en-IN" sz="1400" dirty="0"/>
          </a:p>
          <a:p>
            <a:r>
              <a:rPr lang="en-IN" dirty="0" err="1"/>
              <a:t>Froshlink</a:t>
            </a:r>
            <a:r>
              <a:rPr lang="en-IN" dirty="0"/>
              <a:t> (React Developer, September’21 – December’21)</a:t>
            </a:r>
          </a:p>
          <a:p>
            <a:pPr lvl="1"/>
            <a:r>
              <a:rPr lang="en-US" sz="1400" dirty="0"/>
              <a:t>Employed advanced web development techniques, including </a:t>
            </a:r>
            <a:r>
              <a:rPr lang="en-US" sz="1400" dirty="0" err="1"/>
              <a:t>NextJS</a:t>
            </a:r>
            <a:r>
              <a:rPr lang="en-US" sz="1400" dirty="0"/>
              <a:t> and Typescript, to enhance and modernize the existing codebase, resulting in decrement of error rate by less than 5%.</a:t>
            </a:r>
          </a:p>
          <a:p>
            <a:pPr lvl="1"/>
            <a:r>
              <a:rPr lang="en-US" sz="1400" dirty="0"/>
              <a:t> Crafted tailor-made React components for the website's Resume section, employing top-tier tools and technologies for optimal performance and user experience, additionally, used Material-UI and Tailwind CSS</a:t>
            </a:r>
            <a:r>
              <a:rPr lang="en-US" sz="1200" dirty="0"/>
              <a:t>.</a:t>
            </a:r>
            <a:endParaRPr lang="en-IN" sz="1200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2761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2E832-561B-FC32-E6F4-CD5230745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Soft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C68DC-A8C4-5B30-635C-9E7369B7F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8790" y="1632204"/>
            <a:ext cx="10178322" cy="3593591"/>
          </a:xfrm>
        </p:spPr>
        <p:txBody>
          <a:bodyPr/>
          <a:lstStyle/>
          <a:p>
            <a:r>
              <a:rPr lang="en-IN" dirty="0"/>
              <a:t>Communication</a:t>
            </a:r>
          </a:p>
          <a:p>
            <a:r>
              <a:rPr lang="en-IN" dirty="0"/>
              <a:t>Interpersonal Skills</a:t>
            </a:r>
          </a:p>
          <a:p>
            <a:r>
              <a:rPr lang="en-IN" dirty="0"/>
              <a:t>Time and Project Management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809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71252-A07F-B934-62F3-E9FC0AFD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certifications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A45D23-FC02-94FF-1049-43B346C72C4E}"/>
              </a:ext>
            </a:extLst>
          </p:cNvPr>
          <p:cNvSpPr txBox="1"/>
          <p:nvPr/>
        </p:nvSpPr>
        <p:spPr>
          <a:xfrm>
            <a:off x="1251678" y="1643555"/>
            <a:ext cx="9175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Applied Machine Learning in Python Course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294132A-DAEE-9109-8D71-099C26DE3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941" y="2541864"/>
            <a:ext cx="4120117" cy="317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10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D00FA-9441-E1DE-E142-3D156AB39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Personal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AE229-22FF-4EA6-945B-17DC7FEBE7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2403446"/>
          </a:xfrm>
        </p:spPr>
        <p:txBody>
          <a:bodyPr>
            <a:normAutofit/>
          </a:bodyPr>
          <a:lstStyle/>
          <a:p>
            <a:r>
              <a:rPr lang="en-IN" sz="3200" b="1" u="sng" dirty="0">
                <a:solidFill>
                  <a:schemeClr val="accent3">
                    <a:lumMod val="50000"/>
                  </a:schemeClr>
                </a:solidFill>
                <a:hlinkClick r:id="rId2"/>
              </a:rPr>
              <a:t>LinkedIn Profile</a:t>
            </a:r>
            <a:endParaRPr lang="en-IN" sz="3200" b="1" u="sng" dirty="0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IN" sz="3200" dirty="0"/>
              <a:t>https://www.linkedin.com/in/sagar-maheshwari-3330b6166/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C1ED7C-3C84-913B-2CCF-A366A1BF36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2403446"/>
          </a:xfrm>
        </p:spPr>
        <p:txBody>
          <a:bodyPr>
            <a:normAutofit/>
          </a:bodyPr>
          <a:lstStyle/>
          <a:p>
            <a:r>
              <a:rPr lang="en-IN" sz="3200" b="1" u="sng" dirty="0">
                <a:solidFill>
                  <a:schemeClr val="accent3">
                    <a:lumMod val="50000"/>
                  </a:schemeClr>
                </a:solidFill>
                <a:hlinkClick r:id="rId3"/>
              </a:rPr>
              <a:t>Mail ID</a:t>
            </a:r>
            <a:endParaRPr lang="en-IN" sz="3200" b="1" u="sng" dirty="0"/>
          </a:p>
          <a:p>
            <a:pPr marL="0" indent="0">
              <a:buNone/>
            </a:pPr>
            <a:r>
              <a:rPr lang="en-IN" sz="3200" dirty="0">
                <a:solidFill>
                  <a:schemeClr val="tx1"/>
                </a:solidFill>
              </a:rPr>
              <a:t>sagar.maheshwari2020@vitbhopal.ac.in</a:t>
            </a:r>
            <a:endParaRPr lang="en-IN" sz="3200" b="1" u="sng" dirty="0"/>
          </a:p>
        </p:txBody>
      </p:sp>
    </p:spTree>
    <p:extLst>
      <p:ext uri="{BB962C8B-B14F-4D97-AF65-F5344CB8AC3E}">
        <p14:creationId xmlns:p14="http://schemas.microsoft.com/office/powerpoint/2010/main" val="2549701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CF12-7D42-8482-433D-6200DAE57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77333"/>
            <a:ext cx="9720072" cy="1499616"/>
          </a:xfrm>
        </p:spPr>
        <p:txBody>
          <a:bodyPr/>
          <a:lstStyle/>
          <a:p>
            <a:r>
              <a:rPr lang="en-IN" dirty="0"/>
              <a:t>Subject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E7592-2E85-D1B5-1585-26AF0A907D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2415" y="1619249"/>
            <a:ext cx="9967170" cy="4661417"/>
          </a:xfrm>
        </p:spPr>
        <p:txBody>
          <a:bodyPr>
            <a:normAutofit lnSpcReduction="10000"/>
          </a:bodyPr>
          <a:lstStyle/>
          <a:p>
            <a:pPr algn="just"/>
            <a:r>
              <a:rPr lang="en-IN" sz="1700" dirty="0"/>
              <a:t>Introduction to Problem Solving and Programming (CSE1021) [Python, Problem Solving, Fundamental Algorithms, Factoring Methods,  Array Techniques]</a:t>
            </a:r>
          </a:p>
          <a:p>
            <a:pPr algn="just"/>
            <a:r>
              <a:rPr lang="en-IN" sz="1700" dirty="0"/>
              <a:t>Fundamentals in AI &amp; ML (CSA2001) [</a:t>
            </a:r>
            <a:r>
              <a:rPr lang="en-US" sz="1700" dirty="0"/>
              <a:t>Problem Solving Approach to Typical AI problems, Knowledge Representation, Software  Agents and Prolog, Introduction to ML</a:t>
            </a:r>
            <a:r>
              <a:rPr lang="en-IN" sz="1700" dirty="0"/>
              <a:t>]</a:t>
            </a:r>
          </a:p>
          <a:p>
            <a:pPr algn="just"/>
            <a:r>
              <a:rPr lang="en-IN" sz="1700" dirty="0"/>
              <a:t>Object Oriented Programming with C++ (CSE2001) [Object Oriented Approach, Classes and Objects,  Polymorphism and Inheritance, Exception handling]</a:t>
            </a:r>
          </a:p>
          <a:p>
            <a:pPr algn="just"/>
            <a:r>
              <a:rPr lang="en-IN" sz="1700" dirty="0"/>
              <a:t>Applied Machine Learning in Python (CSA4008) [Supervised/Unsupervised Learning, Ensemble Learning, Reinforcement Learning]</a:t>
            </a:r>
          </a:p>
          <a:p>
            <a:pPr algn="just"/>
            <a:r>
              <a:rPr lang="en-IN" sz="1700" dirty="0"/>
              <a:t>Computer Architecture &amp; Organization (CSE2003) [Computer Architecture, Data Representation,  Memory System, External Storage Systems]</a:t>
            </a:r>
          </a:p>
          <a:p>
            <a:pPr algn="just"/>
            <a:r>
              <a:rPr lang="en-IN" sz="1700" dirty="0"/>
              <a:t>Computer Networks (CSE3006) [Networking and its layers,  Principles of Networking Applications, Network Security]</a:t>
            </a:r>
          </a:p>
          <a:p>
            <a:pPr algn="just"/>
            <a:r>
              <a:rPr lang="en-IN" sz="1700" dirty="0"/>
              <a:t>Reinforcement Learning (CSA3003) [Introduction to RL, Probability Primer,  Prediction &amp; Control by DP]</a:t>
            </a:r>
          </a:p>
          <a:p>
            <a:pPr algn="just"/>
            <a:r>
              <a:rPr lang="en-IN" sz="1700" dirty="0"/>
              <a:t>Convex Optimization (CSA3002) [</a:t>
            </a:r>
            <a:r>
              <a:rPr lang="en-IN" sz="1600" dirty="0"/>
              <a:t>Introduction to optimization, </a:t>
            </a:r>
            <a:r>
              <a:rPr lang="en-US" sz="1600" dirty="0"/>
              <a:t>Convex Optimization: Algorithms and Applications</a:t>
            </a:r>
            <a:r>
              <a:rPr lang="en-IN" sz="1700" dirty="0"/>
              <a:t>]</a:t>
            </a:r>
          </a:p>
          <a:p>
            <a:pPr algn="just"/>
            <a:endParaRPr lang="en-IN" sz="1700" dirty="0"/>
          </a:p>
        </p:txBody>
      </p:sp>
    </p:spTree>
    <p:extLst>
      <p:ext uri="{BB962C8B-B14F-4D97-AF65-F5344CB8AC3E}">
        <p14:creationId xmlns:p14="http://schemas.microsoft.com/office/powerpoint/2010/main" val="2304770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FFD8A-B17E-2766-8D76-194E5ADAF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7347" y="595915"/>
            <a:ext cx="10226180" cy="5966482"/>
          </a:xfrm>
        </p:spPr>
        <p:txBody>
          <a:bodyPr>
            <a:normAutofit/>
          </a:bodyPr>
          <a:lstStyle/>
          <a:p>
            <a:pPr algn="just"/>
            <a:r>
              <a:rPr lang="en-IN" sz="1700" dirty="0"/>
              <a:t>Artificial Neural Network (CSA4002) [Introduction to Neural Networks, Learning Process, Single/Multi Layer Perceptron's]</a:t>
            </a:r>
          </a:p>
          <a:p>
            <a:pPr algn="just"/>
            <a:r>
              <a:rPr lang="en-IN" sz="1700" dirty="0"/>
              <a:t>Deep Learning (CSA4004) [Intro to DL,  Machine Learning,  Advanced Neural Networks, Optimization on Deep Models]</a:t>
            </a:r>
          </a:p>
          <a:p>
            <a:pPr algn="just"/>
            <a:r>
              <a:rPr lang="en-IN" sz="1700" dirty="0"/>
              <a:t>Natural Language Processing (CSA4006) [</a:t>
            </a:r>
            <a:r>
              <a:rPr lang="en-US" sz="1700" dirty="0"/>
              <a:t>Knowledge in Speech and Language Processing, </a:t>
            </a:r>
            <a:r>
              <a:rPr lang="en-IN" sz="1700" dirty="0"/>
              <a:t>Morphology And Finite-State Transducers, Syntax Parsing]</a:t>
            </a:r>
          </a:p>
          <a:p>
            <a:pPr algn="just"/>
            <a:r>
              <a:rPr lang="en-US" sz="1700" dirty="0"/>
              <a:t>Data Structures &amp; Algorithms (CSE2002) [Introduction to Algorithm and Data Structures, </a:t>
            </a:r>
            <a:r>
              <a:rPr lang="en-IN" sz="1700" dirty="0"/>
              <a:t>Sorting and Searching, </a:t>
            </a:r>
            <a:r>
              <a:rPr lang="en-US" sz="1700" dirty="0"/>
              <a:t>List, Stack and Queue, </a:t>
            </a:r>
            <a:r>
              <a:rPr lang="en-IN" sz="1700" dirty="0"/>
              <a:t>Trees and Hashing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Theory of Computation &amp; Compiler Design (CSE2004) [NFA, DFA, </a:t>
            </a:r>
            <a:r>
              <a:rPr lang="en-IN" sz="1700" dirty="0"/>
              <a:t>Context Free Grammar, Parsing, Turing Machines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Database Management Systems (CSE3001) [</a:t>
            </a:r>
            <a:r>
              <a:rPr lang="en-IN" sz="1700" dirty="0"/>
              <a:t>Introduction to Database system, Relational Models, PL/SQL, Transaction Management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Operating System (CSE3003) [Basic of Operating System and Its Structures, </a:t>
            </a:r>
            <a:r>
              <a:rPr lang="en-IN" sz="1700" dirty="0"/>
              <a:t>Process and Threads, Processor Scheduling and Deadlocks, Memory and Storage Management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Design &amp; Analysis of Algorithms (CSE3004) [</a:t>
            </a:r>
            <a:r>
              <a:rPr lang="en-IN" sz="1700" dirty="0"/>
              <a:t>Advanced algorithmic analysis, Problem solving strategies, Geometric algorithms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Engineering Design (DSN2096) [</a:t>
            </a:r>
            <a:r>
              <a:rPr lang="en-IN" sz="1700" dirty="0"/>
              <a:t>Design Thinking for Innovation, Engineering Design Approaches, Prototyping and Visualization</a:t>
            </a:r>
            <a:r>
              <a:rPr lang="en-US" sz="17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452773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FFD8A-B17E-2766-8D76-194E5ADAF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7347" y="595915"/>
            <a:ext cx="10226180" cy="5966482"/>
          </a:xfrm>
        </p:spPr>
        <p:txBody>
          <a:bodyPr>
            <a:normAutofit/>
          </a:bodyPr>
          <a:lstStyle/>
          <a:p>
            <a:pPr algn="just"/>
            <a:r>
              <a:rPr lang="en-US" sz="1700" dirty="0"/>
              <a:t>Electric Circuits And Systems (EEE1001) [</a:t>
            </a:r>
            <a:r>
              <a:rPr lang="en-IN" sz="1700" dirty="0"/>
              <a:t>Electric Circuits, AC Circuits Analysis &amp; Magnetic Circuits. Digital and Logical Systems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Digital Logic Design (ECE2002) [</a:t>
            </a:r>
            <a:r>
              <a:rPr lang="en-IN" sz="1700" dirty="0"/>
              <a:t>Digital Logic Design Fundamentals, Combinational Logic </a:t>
            </a:r>
            <a:r>
              <a:rPr lang="en-IN" sz="1700" dirty="0" err="1"/>
              <a:t>DesignRegisters</a:t>
            </a:r>
            <a:r>
              <a:rPr lang="en-IN" sz="1700" dirty="0"/>
              <a:t>, Counters &amp; FSMs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Applied Linear Algebra (MAT3002) [</a:t>
            </a:r>
            <a:r>
              <a:rPr lang="en-IN" sz="1700" dirty="0"/>
              <a:t>Linear Equations and Matrices, Vector Spaces and Subspaces, Linear Transformations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Discrete Mathematics And Graph Theory (MAT2002) [Set Theory and Boolean Algebra, </a:t>
            </a:r>
            <a:r>
              <a:rPr lang="en-IN" sz="1700" dirty="0"/>
              <a:t>Predicate Calculus, Fundamentals of graphs, Matrix representation of graphs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Calculus And Laplace Transforms (MAT1001) [</a:t>
            </a:r>
            <a:r>
              <a:rPr lang="en-IN" sz="1700" dirty="0"/>
              <a:t>Partial derivatives, Multiple Integrals, Vector Calculus, Differential equations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Logic And Language Structure (HUM1012) [Introduction to Natural Language Processing, Syntax and Semantics Interface in Natural Language, Logic in Natural Language and understanding Natural Language semantics]</a:t>
            </a:r>
          </a:p>
          <a:p>
            <a:pPr algn="just"/>
            <a:r>
              <a:rPr lang="en-US" sz="1700" dirty="0"/>
              <a:t>Ethics And Values (HUM1001) [</a:t>
            </a:r>
            <a:r>
              <a:rPr lang="en-IN" sz="1700" dirty="0"/>
              <a:t>Theories of Ethics, </a:t>
            </a:r>
            <a:r>
              <a:rPr lang="en-US" sz="1700" dirty="0"/>
              <a:t>Role of employees and Ethics in work place, </a:t>
            </a:r>
            <a:r>
              <a:rPr lang="en-IN" sz="1700" dirty="0"/>
              <a:t>Corporate Governance and Ethics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Technical Writing And Composition (ENG2001) [</a:t>
            </a:r>
            <a:r>
              <a:rPr lang="en-IN" sz="1700" dirty="0"/>
              <a:t>Fundamentals of Writing, Writing Practices, Professional &amp; Business Correspondence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Communication for Technical Professionals (ENG1001) [</a:t>
            </a:r>
            <a:r>
              <a:rPr lang="en-IN" sz="1700" dirty="0"/>
              <a:t>Dynamics of Communication, </a:t>
            </a:r>
            <a:r>
              <a:rPr lang="en-US" sz="1700" dirty="0"/>
              <a:t>Rules and Usage of Language, </a:t>
            </a:r>
            <a:r>
              <a:rPr lang="en-IN" sz="1700" dirty="0"/>
              <a:t>Strategic Reading</a:t>
            </a:r>
            <a:r>
              <a:rPr lang="en-US" sz="17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844280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FFD8A-B17E-2766-8D76-194E5ADAF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7347" y="595915"/>
            <a:ext cx="10226180" cy="5966482"/>
          </a:xfrm>
        </p:spPr>
        <p:txBody>
          <a:bodyPr>
            <a:normAutofit/>
          </a:bodyPr>
          <a:lstStyle/>
          <a:p>
            <a:pPr algn="just"/>
            <a:r>
              <a:rPr lang="en-US" sz="1700" dirty="0"/>
              <a:t>Introduction to Computation Chemistry (CHY1005) [Quantum Chemistry, Potential Energy Surfaces, Molecular Dynamics]</a:t>
            </a:r>
          </a:p>
          <a:p>
            <a:pPr algn="just"/>
            <a:r>
              <a:rPr lang="en-US" sz="1700" dirty="0"/>
              <a:t>Environmental Science (CHY1002) [</a:t>
            </a:r>
            <a:r>
              <a:rPr lang="en-IN" sz="1700" dirty="0"/>
              <a:t>Ecosystem, Biodiversity, Environmental pollution and climate change, Natural Resources 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Statistical Inference and Series of Functions (MAT3017) [Estimation, Methods of Estimation, Testing of Hypothesis, Sequences]</a:t>
            </a:r>
          </a:p>
          <a:p>
            <a:pPr algn="just"/>
            <a:r>
              <a:rPr lang="en-US" sz="1700" dirty="0"/>
              <a:t>Stochastic Process (MAT3016) [</a:t>
            </a:r>
            <a:r>
              <a:rPr lang="en-IN" sz="1700" dirty="0"/>
              <a:t>Introduction to Stochastic Processes, </a:t>
            </a:r>
            <a:r>
              <a:rPr lang="en-US" sz="1700" dirty="0"/>
              <a:t>Classification of States and Chains, Markov Processes with Discrete State Space]</a:t>
            </a:r>
          </a:p>
          <a:p>
            <a:pPr algn="just"/>
            <a:r>
              <a:rPr lang="en-US" sz="1700" dirty="0"/>
              <a:t>Engineering Physics (PHY1001) [</a:t>
            </a:r>
            <a:r>
              <a:rPr lang="en-IN" sz="1700" dirty="0"/>
              <a:t>Quantum Physics, Nanophysics, Laser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Programming For Computing Engineers (PLA1001) [Object and Class, Data types, Basic I / O, Decision Making, Loop Control, String, Date, Array, Inheritance]</a:t>
            </a:r>
          </a:p>
          <a:p>
            <a:pPr algn="just"/>
            <a:r>
              <a:rPr lang="en-US" sz="1700" dirty="0"/>
              <a:t>Programming For Engineers (PLA1002) [</a:t>
            </a:r>
            <a:r>
              <a:rPr lang="en-IN" sz="1700" dirty="0"/>
              <a:t>Object and Class, Control statements,  Association and Modifier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Logic And Problem Solving For Engineers (PLA1003) [Logic Basics, </a:t>
            </a:r>
            <a:r>
              <a:rPr lang="en-IN" sz="1700" dirty="0"/>
              <a:t>Data interpretation, Verbal basics, Logic - Time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Soft Skills for Engineers – I (SST1002) [I</a:t>
            </a:r>
            <a:r>
              <a:rPr lang="en-IN" sz="1700" dirty="0" err="1"/>
              <a:t>ntrospection</a:t>
            </a:r>
            <a:r>
              <a:rPr lang="en-IN" sz="1700" dirty="0"/>
              <a:t> / Self-Management, Resume Writing, Social Interaction, Building Verbal Ability</a:t>
            </a:r>
            <a:r>
              <a:rPr lang="en-US" sz="1700" dirty="0"/>
              <a:t>]</a:t>
            </a:r>
          </a:p>
          <a:p>
            <a:pPr algn="just"/>
            <a:r>
              <a:rPr lang="en-US" sz="1700" dirty="0"/>
              <a:t>Soft Skills for Engineers – II (SST2002) [Communication, Interview Skills,  Art of Questioning, Team Dynamics]</a:t>
            </a:r>
          </a:p>
        </p:txBody>
      </p:sp>
    </p:spTree>
    <p:extLst>
      <p:ext uri="{BB962C8B-B14F-4D97-AF65-F5344CB8AC3E}">
        <p14:creationId xmlns:p14="http://schemas.microsoft.com/office/powerpoint/2010/main" val="905301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B934B-2453-8163-6745-75E3FD58A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54685-9AFC-322A-D102-F31341F98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0401" y="1436615"/>
            <a:ext cx="10178322" cy="5123576"/>
          </a:xfrm>
        </p:spPr>
        <p:txBody>
          <a:bodyPr/>
          <a:lstStyle/>
          <a:p>
            <a:r>
              <a:rPr lang="en-IN" dirty="0"/>
              <a:t>V-Social (July 2022)</a:t>
            </a:r>
          </a:p>
          <a:p>
            <a:pPr lvl="1"/>
            <a:r>
              <a:rPr lang="en-IN" dirty="0"/>
              <a:t>Developed a cutting-edge social media platform optimized for sharing short-form videos.</a:t>
            </a:r>
          </a:p>
          <a:p>
            <a:pPr lvl="1"/>
            <a:r>
              <a:rPr lang="en-IN" dirty="0"/>
              <a:t>Technology Used: MERN stack, sanity studio (for uploading videos), JavaScript (Programming Language)</a:t>
            </a:r>
          </a:p>
          <a:p>
            <a:pPr lvl="1"/>
            <a:r>
              <a:rPr lang="en-IN" dirty="0"/>
              <a:t>Link:  </a:t>
            </a:r>
            <a:r>
              <a:rPr lang="en-IN" dirty="0" err="1">
                <a:hlinkClick r:id="rId4"/>
              </a:rPr>
              <a:t>VSocial</a:t>
            </a:r>
            <a:endParaRPr lang="en-IN" dirty="0"/>
          </a:p>
          <a:p>
            <a:pPr lvl="1"/>
            <a:r>
              <a:rPr lang="en-IN" dirty="0"/>
              <a:t>GitHub:  </a:t>
            </a:r>
            <a:r>
              <a:rPr lang="en-IN" dirty="0">
                <a:hlinkClick r:id="rId5"/>
              </a:rPr>
              <a:t>GitHub-</a:t>
            </a:r>
            <a:r>
              <a:rPr lang="en-IN" dirty="0" err="1">
                <a:hlinkClick r:id="rId5"/>
              </a:rPr>
              <a:t>Vsocial</a:t>
            </a:r>
            <a:br>
              <a:rPr lang="en-IN" dirty="0"/>
            </a:br>
            <a:endParaRPr lang="en-IN" dirty="0"/>
          </a:p>
          <a:p>
            <a:pPr marL="457200" lvl="1" indent="0">
              <a:buNone/>
            </a:pPr>
            <a:endParaRPr lang="en-IN" dirty="0"/>
          </a:p>
        </p:txBody>
      </p:sp>
      <p:pic>
        <p:nvPicPr>
          <p:cNvPr id="6" name="VSocial">
            <a:hlinkClick r:id="" action="ppaction://media"/>
            <a:extLst>
              <a:ext uri="{FF2B5EF4-FFF2-40B4-BE49-F238E27FC236}">
                <a16:creationId xmlns:a16="http://schemas.microsoft.com/office/drawing/2014/main" id="{BE212F85-2675-064C-5CB4-AE26638D10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78792" y="3155250"/>
            <a:ext cx="5603065" cy="30116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09817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0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0ACF6-E72D-3784-2716-68477BBE0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89549"/>
            <a:ext cx="10515600" cy="5603874"/>
          </a:xfrm>
        </p:spPr>
        <p:txBody>
          <a:bodyPr/>
          <a:lstStyle/>
          <a:p>
            <a:r>
              <a:rPr lang="en-IN" dirty="0" err="1"/>
              <a:t>ProShop</a:t>
            </a:r>
            <a:r>
              <a:rPr lang="en-IN" dirty="0"/>
              <a:t> (July’21 – Aug’21)</a:t>
            </a:r>
          </a:p>
          <a:p>
            <a:pPr lvl="1"/>
            <a:r>
              <a:rPr lang="en-US" dirty="0"/>
              <a:t>Created a robust e-commerce platform with PayPal integration for seamless and secure payment processing.</a:t>
            </a:r>
          </a:p>
          <a:p>
            <a:pPr lvl="1"/>
            <a:r>
              <a:rPr lang="en-US" dirty="0"/>
              <a:t>Technology Used: MERN stack, Redux (for state management), </a:t>
            </a:r>
            <a:r>
              <a:rPr lang="en-IN" dirty="0"/>
              <a:t>JavaScript (Programming Language)</a:t>
            </a:r>
            <a:endParaRPr lang="en-US" dirty="0"/>
          </a:p>
          <a:p>
            <a:pPr lvl="1"/>
            <a:r>
              <a:rPr lang="en-US" dirty="0"/>
              <a:t>GitHub: </a:t>
            </a:r>
            <a:r>
              <a:rPr lang="en-US" dirty="0" err="1">
                <a:hlinkClick r:id="rId2"/>
              </a:rPr>
              <a:t>ProShop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4BA54B-03D4-12FE-EC4C-355BA5C9CC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347" y="2490846"/>
            <a:ext cx="4337109" cy="3452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95203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E8046-7121-8A8B-D710-6AD03996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Programming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84FB1-86DC-14C4-CC7B-214AE003F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0827" y="1480657"/>
            <a:ext cx="10178322" cy="2210499"/>
          </a:xfrm>
        </p:spPr>
        <p:txBody>
          <a:bodyPr/>
          <a:lstStyle/>
          <a:p>
            <a:r>
              <a:rPr lang="en-IN" dirty="0"/>
              <a:t>These are the programming languages learnt in </a:t>
            </a:r>
            <a:r>
              <a:rPr lang="en-IN" dirty="0" err="1"/>
              <a:t>B.Tech</a:t>
            </a:r>
            <a:r>
              <a:rPr lang="en-IN" dirty="0"/>
              <a:t> :-</a:t>
            </a:r>
          </a:p>
          <a:p>
            <a:pPr lvl="1"/>
            <a:r>
              <a:rPr lang="en-IN" dirty="0"/>
              <a:t>Java</a:t>
            </a:r>
          </a:p>
          <a:p>
            <a:pPr lvl="1"/>
            <a:r>
              <a:rPr lang="en-IN" dirty="0"/>
              <a:t>Python</a:t>
            </a:r>
          </a:p>
          <a:p>
            <a:pPr lvl="1"/>
            <a:r>
              <a:rPr lang="en-IN" dirty="0"/>
              <a:t>C++</a:t>
            </a:r>
          </a:p>
          <a:p>
            <a:pPr lvl="1"/>
            <a:r>
              <a:rPr lang="en-IN" dirty="0"/>
              <a:t>SQL</a:t>
            </a:r>
          </a:p>
        </p:txBody>
      </p:sp>
    </p:spTree>
    <p:extLst>
      <p:ext uri="{BB962C8B-B14F-4D97-AF65-F5344CB8AC3E}">
        <p14:creationId xmlns:p14="http://schemas.microsoft.com/office/powerpoint/2010/main" val="3122324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1B134-E4DF-21B1-4458-C0B73313DE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CV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A4054-9CFE-3A99-B1CA-66949595E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413215"/>
          </a:xfrm>
        </p:spPr>
        <p:txBody>
          <a:bodyPr/>
          <a:lstStyle/>
          <a:p>
            <a:r>
              <a:rPr lang="en-IN" sz="1500" dirty="0"/>
              <a:t>Portfolio link: </a:t>
            </a:r>
            <a:r>
              <a:rPr lang="en-IN" sz="1500" dirty="0">
                <a:hlinkClick r:id="rId2"/>
              </a:rPr>
              <a:t>Portfolio</a:t>
            </a:r>
            <a:endParaRPr lang="en-IN" sz="1500" dirty="0"/>
          </a:p>
        </p:txBody>
      </p:sp>
    </p:spTree>
    <p:extLst>
      <p:ext uri="{BB962C8B-B14F-4D97-AF65-F5344CB8AC3E}">
        <p14:creationId xmlns:p14="http://schemas.microsoft.com/office/powerpoint/2010/main" val="3365074960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720</TotalTime>
  <Words>1306</Words>
  <Application>Microsoft Office PowerPoint</Application>
  <PresentationFormat>Widescreen</PresentationFormat>
  <Paragraphs>95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Gill Sans MT</vt:lpstr>
      <vt:lpstr>Impact</vt:lpstr>
      <vt:lpstr>Badge</vt:lpstr>
      <vt:lpstr>Digital Portfolio</vt:lpstr>
      <vt:lpstr>Subject Knowledge</vt:lpstr>
      <vt:lpstr>PowerPoint Presentation</vt:lpstr>
      <vt:lpstr>PowerPoint Presentation</vt:lpstr>
      <vt:lpstr>PowerPoint Presentation</vt:lpstr>
      <vt:lpstr>Project Knowledge</vt:lpstr>
      <vt:lpstr>PowerPoint Presentation</vt:lpstr>
      <vt:lpstr>Programming Knowledge</vt:lpstr>
      <vt:lpstr>CV</vt:lpstr>
      <vt:lpstr>About myself</vt:lpstr>
      <vt:lpstr>education</vt:lpstr>
      <vt:lpstr>Technical Skills</vt:lpstr>
      <vt:lpstr>Work experience</vt:lpstr>
      <vt:lpstr>Soft skills</vt:lpstr>
      <vt:lpstr>certifications</vt:lpstr>
      <vt:lpstr>Personal 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Portfolio</dc:title>
  <dc:creator>NANDANA</dc:creator>
  <cp:lastModifiedBy>Sagar Maheshwari</cp:lastModifiedBy>
  <cp:revision>47</cp:revision>
  <dcterms:created xsi:type="dcterms:W3CDTF">2023-11-30T08:15:56Z</dcterms:created>
  <dcterms:modified xsi:type="dcterms:W3CDTF">2023-12-12T07:54:18Z</dcterms:modified>
</cp:coreProperties>
</file>

<file path=docProps/thumbnail.jpeg>
</file>